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3" r:id="rId5"/>
  </p:sldMasterIdLst>
  <p:notesMasterIdLst>
    <p:notesMasterId r:id="rId25"/>
  </p:notesMasterIdLst>
  <p:sldIdLst>
    <p:sldId id="402" r:id="rId6"/>
    <p:sldId id="414" r:id="rId7"/>
    <p:sldId id="415" r:id="rId8"/>
    <p:sldId id="416" r:id="rId9"/>
    <p:sldId id="403" r:id="rId10"/>
    <p:sldId id="429" r:id="rId11"/>
    <p:sldId id="412" r:id="rId12"/>
    <p:sldId id="417" r:id="rId13"/>
    <p:sldId id="418" r:id="rId14"/>
    <p:sldId id="424" r:id="rId15"/>
    <p:sldId id="419" r:id="rId16"/>
    <p:sldId id="425" r:id="rId17"/>
    <p:sldId id="420" r:id="rId18"/>
    <p:sldId id="426" r:id="rId19"/>
    <p:sldId id="427" r:id="rId20"/>
    <p:sldId id="428" r:id="rId21"/>
    <p:sldId id="421" r:id="rId22"/>
    <p:sldId id="422" r:id="rId23"/>
    <p:sldId id="42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BC5"/>
    <a:srgbClr val="21B2F3"/>
    <a:srgbClr val="3399FF"/>
    <a:srgbClr val="66CCFF"/>
    <a:srgbClr val="6991E1"/>
    <a:srgbClr val="4D738A"/>
    <a:srgbClr val="ECF3FA"/>
    <a:srgbClr val="FFFFFF"/>
    <a:srgbClr val="FF9C20"/>
    <a:srgbClr val="D8E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F928D-6DD4-ECB2-F648-40D4827C0A9A}" v="34" dt="2019-10-28T09:44:05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ARD Florence" userId="S::fgohard@ed.ac.uk::92f09754-6baa-40d6-869a-96a4a80abc38" providerId="AD" clId="Web-{500F928D-6DD4-ECB2-F648-40D4827C0A9A}"/>
    <pc:docChg chg="modSld">
      <pc:chgData name="GOHARD Florence" userId="S::fgohard@ed.ac.uk::92f09754-6baa-40d6-869a-96a4a80abc38" providerId="AD" clId="Web-{500F928D-6DD4-ECB2-F648-40D4827C0A9A}" dt="2019-10-28T09:44:02.891" v="31" actId="20577"/>
      <pc:docMkLst>
        <pc:docMk/>
      </pc:docMkLst>
      <pc:sldChg chg="modSp">
        <pc:chgData name="GOHARD Florence" userId="S::fgohard@ed.ac.uk::92f09754-6baa-40d6-869a-96a4a80abc38" providerId="AD" clId="Web-{500F928D-6DD4-ECB2-F648-40D4827C0A9A}" dt="2019-10-28T09:44:02.891" v="30" actId="20577"/>
        <pc:sldMkLst>
          <pc:docMk/>
          <pc:sldMk cId="4265005175" sldId="367"/>
        </pc:sldMkLst>
        <pc:spChg chg="mod">
          <ac:chgData name="GOHARD Florence" userId="S::fgohard@ed.ac.uk::92f09754-6baa-40d6-869a-96a4a80abc38" providerId="AD" clId="Web-{500F928D-6DD4-ECB2-F648-40D4827C0A9A}" dt="2019-10-28T09:44:02.891" v="30" actId="20577"/>
          <ac:spMkLst>
            <pc:docMk/>
            <pc:sldMk cId="4265005175" sldId="367"/>
            <ac:spMk id="3" creationId="{00000000-0000-0000-0000-000000000000}"/>
          </ac:spMkLst>
        </pc:spChg>
      </pc:sldChg>
      <pc:sldChg chg="modSp">
        <pc:chgData name="GOHARD Florence" userId="S::fgohard@ed.ac.uk::92f09754-6baa-40d6-869a-96a4a80abc38" providerId="AD" clId="Web-{500F928D-6DD4-ECB2-F648-40D4827C0A9A}" dt="2019-10-28T09:43:07.468" v="7" actId="20577"/>
        <pc:sldMkLst>
          <pc:docMk/>
          <pc:sldMk cId="9139995" sldId="381"/>
        </pc:sldMkLst>
        <pc:spChg chg="mod">
          <ac:chgData name="GOHARD Florence" userId="S::fgohard@ed.ac.uk::92f09754-6baa-40d6-869a-96a4a80abc38" providerId="AD" clId="Web-{500F928D-6DD4-ECB2-F648-40D4827C0A9A}" dt="2019-10-28T09:43:07.468" v="7" actId="20577"/>
          <ac:spMkLst>
            <pc:docMk/>
            <pc:sldMk cId="9139995" sldId="381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6777-3950-438D-9789-5C31C2439292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E8ACE-7EC2-4732-99E1-1F98D25D4B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3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446" y="332656"/>
            <a:ext cx="9776221" cy="731168"/>
          </a:xfrm>
        </p:spPr>
        <p:txBody>
          <a:bodyPr/>
          <a:lstStyle>
            <a:lvl1pPr algn="ctr">
              <a:defRPr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35" y="1268760"/>
            <a:ext cx="10177131" cy="490344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 marL="803275" indent="-346075">
              <a:defRPr sz="2400">
                <a:latin typeface="+mn-lt"/>
              </a:defRPr>
            </a:lvl2pPr>
            <a:lvl3pPr>
              <a:defRPr b="0"/>
            </a:lvl3pPr>
            <a:lvl4pPr marL="285750" indent="-285750">
              <a:buFont typeface="Arial" panose="020B0604020202020204" pitchFamily="34" charset="0"/>
              <a:buChar char="•"/>
              <a:defRPr b="0"/>
            </a:lvl4pPr>
            <a:lvl5pPr>
              <a:defRPr b="0"/>
            </a:lvl5pPr>
            <a:lvl6pPr marL="1435100" indent="-268288">
              <a:defRPr sz="200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472597" y="652534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8438EC-2911-465F-B3F8-1171D9569E92}" type="slidenum">
              <a:rPr lang="en-GB" sz="800" smtClean="0">
                <a:solidFill>
                  <a:schemeClr val="tx2"/>
                </a:solidFill>
              </a:rPr>
              <a:t>‹#›</a:t>
            </a:fld>
            <a:endParaRPr lang="en-GB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7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48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17984" y="609600"/>
            <a:ext cx="2461683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6584" y="609600"/>
            <a:ext cx="71882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58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334" y="609600"/>
            <a:ext cx="95673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26585" y="1905000"/>
            <a:ext cx="8815916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585" y="4114800"/>
            <a:ext cx="8815916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9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0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425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30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271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9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480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8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 marL="285750" indent="-285750">
              <a:buFont typeface="Arial" panose="020B0604020202020204" pitchFamily="34" charset="0"/>
              <a:buChar char="•"/>
              <a:defRPr sz="1800">
                <a:latin typeface="+mj-lt"/>
              </a:defRPr>
            </a:lvl3pPr>
            <a:lvl4pPr marL="285750" indent="-285750">
              <a:buFont typeface="Arial" panose="020B0604020202020204" pitchFamily="34" charset="0"/>
              <a:buChar char="•"/>
              <a:defRPr sz="1600">
                <a:latin typeface="+mj-lt"/>
              </a:defRPr>
            </a:lvl4pPr>
            <a:lvl5pPr marL="285750" indent="-28575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  <a:lvl6pPr marL="893763" indent="-171450"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 marL="285750" indent="-285750">
              <a:buFont typeface="Arial" panose="020B0604020202020204" pitchFamily="34" charset="0"/>
              <a:buChar char="•"/>
              <a:defRPr sz="1800">
                <a:latin typeface="+mj-lt"/>
              </a:defRPr>
            </a:lvl3pPr>
            <a:lvl4pPr marL="285750" indent="-285750">
              <a:buFont typeface="Arial" panose="020B0604020202020204" pitchFamily="34" charset="0"/>
              <a:buChar char="•"/>
              <a:defRPr sz="1600">
                <a:latin typeface="+mj-lt"/>
              </a:defRPr>
            </a:lvl4pPr>
            <a:lvl5pPr marL="285750" indent="-28575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  <a:lvl6pPr marL="893763" indent="-171450">
              <a:defRPr sz="1600"/>
            </a:lvl6pPr>
            <a:lvl7pPr marL="893763" indent="-171450">
              <a:defRPr sz="1600"/>
            </a:lvl7pPr>
            <a:lvl8pPr marL="893763" indent="-171450"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7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016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169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196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2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B44F-8329-415B-A9AE-E04E001E16E7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B91C-1DDF-45B5-8528-7155EE8A1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134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1 - (OnCampus)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381" y="3429000"/>
            <a:ext cx="11041227" cy="24482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aseline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author details</a:t>
            </a:r>
          </a:p>
          <a:p>
            <a:endParaRPr lang="en-US" dirty="0"/>
          </a:p>
          <a:p>
            <a:r>
              <a:rPr lang="en-US" dirty="0"/>
              <a:t>CREAM SLIDES ARE GOOD FOR ACCESSIBILITY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381" y="170080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Arial" panose="020B0604020202020204" pitchFamily="34" charset="0"/>
                <a:ea typeface="Adobe Fan Heiti Std B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3" y="2362200"/>
            <a:ext cx="11055349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7118"/>
            <a:ext cx="1897556" cy="687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101" y="434740"/>
            <a:ext cx="3036507" cy="7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1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29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585" y="1905000"/>
            <a:ext cx="4305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5084" y="1905000"/>
            <a:ext cx="4307416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7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16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24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02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74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424" y="1196752"/>
            <a:ext cx="10369152" cy="497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Main Heading</a:t>
            </a:r>
          </a:p>
          <a:p>
            <a:pPr lvl="4"/>
            <a:r>
              <a:rPr lang="en-GB" dirty="0"/>
              <a:t>Sub – Head</a:t>
            </a:r>
          </a:p>
          <a:p>
            <a:pPr lvl="2"/>
            <a:r>
              <a:rPr lang="en-GB" dirty="0"/>
              <a:t>Body text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11424" y="188640"/>
            <a:ext cx="102731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59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baseline="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M Perpetua" charset="0"/>
          <a:cs typeface="Arial" pitchFamily="34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576"/>
        </a:spcBef>
        <a:spcAft>
          <a:spcPts val="364"/>
        </a:spcAft>
        <a:buSzPct val="100000"/>
        <a:buNone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 pitchFamily="18" charset="0"/>
          <a:cs typeface="+mn-cs"/>
        </a:defRPr>
      </a:lvl2pPr>
      <a:lvl3pPr marL="0" indent="0" algn="l" rtl="0" eaLnBrk="1" fontAlgn="base" hangingPunct="1">
        <a:lnSpc>
          <a:spcPct val="90000"/>
        </a:lnSpc>
        <a:spcBef>
          <a:spcPts val="576"/>
        </a:spcBef>
        <a:spcAft>
          <a:spcPts val="364"/>
        </a:spcAft>
        <a:buSzPct val="100000"/>
        <a:buFont typeface="Arial" panose="020B0604020202020204" pitchFamily="34" charset="0"/>
        <a:buNone/>
        <a:defRPr sz="2400" b="1">
          <a:solidFill>
            <a:schemeClr val="tx2"/>
          </a:solidFill>
          <a:latin typeface="+mn-lt"/>
          <a:cs typeface="+mn-cs"/>
        </a:defRPr>
      </a:lvl3pPr>
      <a:lvl4pPr marL="0" indent="0" algn="l" rtl="0" eaLnBrk="1" fontAlgn="base" hangingPunct="1">
        <a:lnSpc>
          <a:spcPct val="90000"/>
        </a:lnSpc>
        <a:spcBef>
          <a:spcPts val="576"/>
        </a:spcBef>
        <a:spcAft>
          <a:spcPts val="364"/>
        </a:spcAft>
        <a:buSzPct val="100000"/>
        <a:buFont typeface="Arial" panose="020B0604020202020204" pitchFamily="34" charset="0"/>
        <a:buNone/>
        <a:defRPr sz="1400" b="1">
          <a:solidFill>
            <a:schemeClr val="tx2"/>
          </a:solidFill>
          <a:latin typeface="+mn-lt"/>
          <a:cs typeface="+mn-cs"/>
        </a:defRPr>
      </a:lvl4pPr>
      <a:lvl5pPr marL="0" indent="0" algn="l" rtl="0" eaLnBrk="1" fontAlgn="base" hangingPunct="1">
        <a:lnSpc>
          <a:spcPct val="90000"/>
        </a:lnSpc>
        <a:spcBef>
          <a:spcPts val="576"/>
        </a:spcBef>
        <a:spcAft>
          <a:spcPts val="364"/>
        </a:spcAft>
        <a:buSzPct val="100000"/>
        <a:buFont typeface="Arial" panose="020B0604020202020204" pitchFamily="34" charset="0"/>
        <a:buNone/>
        <a:defRPr sz="2400" b="1">
          <a:solidFill>
            <a:schemeClr val="tx2"/>
          </a:solidFill>
          <a:latin typeface="+mn-lt"/>
          <a:cs typeface="+mn-cs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200" b="1">
          <a:solidFill>
            <a:schemeClr val="tx2"/>
          </a:solidFill>
          <a:latin typeface="+mn-lt"/>
          <a:cs typeface="+mn-cs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200" b="1">
          <a:solidFill>
            <a:schemeClr val="tx2"/>
          </a:solidFill>
          <a:latin typeface="+mn-lt"/>
          <a:cs typeface="+mn-cs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200" b="1">
          <a:solidFill>
            <a:schemeClr val="tx2"/>
          </a:solidFill>
          <a:latin typeface="+mn-lt"/>
          <a:cs typeface="+mn-cs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200" b="1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06794-826A-4389-BB43-DD55D66FBE8B}" type="datetimeFigureOut">
              <a:rPr lang="en-GB" smtClean="0"/>
              <a:t>11/03/2023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EA1E3-6770-4FE3-B6CF-6052541055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4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8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salmon-ireland.com/images/salmon-fishing-articles/hatching-a-plan-for-the-moyola/eyed-salmon-egg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" y="3355910"/>
            <a:ext cx="2879334" cy="22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aquacul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0150" y="3356667"/>
            <a:ext cx="3347479" cy="22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Image result for salmon Atlantic"/>
          <p:cNvPicPr>
            <a:picLocks noChangeAspect="1" noChangeArrowheads="1"/>
          </p:cNvPicPr>
          <p:nvPr/>
        </p:nvPicPr>
        <p:blipFill>
          <a:blip r:embed="rId4" cstate="print"/>
          <a:srcRect r="6096"/>
          <a:stretch>
            <a:fillRect/>
          </a:stretch>
        </p:blipFill>
        <p:spPr bwMode="auto">
          <a:xfrm>
            <a:off x="5756062" y="3356667"/>
            <a:ext cx="3102039" cy="221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5"/>
          <p:cNvSpPr>
            <a:spLocks noGrp="1"/>
          </p:cNvSpPr>
          <p:nvPr>
            <p:ph type="ctrTitle"/>
          </p:nvPr>
        </p:nvSpPr>
        <p:spPr>
          <a:xfrm>
            <a:off x="411735" y="2084912"/>
            <a:ext cx="11055019" cy="648072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/>
              <a:t>GRINNAQUA – GENOMICS WORKSHOP</a:t>
            </a:r>
            <a:endParaRPr lang="en-GB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055592" y="6055856"/>
            <a:ext cx="3400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accent1">
                    <a:lumMod val="50000"/>
                  </a:schemeClr>
                </a:solidFill>
              </a:rPr>
              <a:t>Porto, 16</a:t>
            </a:r>
            <a:r>
              <a:rPr lang="en-GB" sz="2000" b="1" baseline="30000" dirty="0" smtClean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GB" sz="2000" b="1" dirty="0" smtClean="0">
                <a:solidFill>
                  <a:schemeClr val="accent1">
                    <a:lumMod val="50000"/>
                  </a:schemeClr>
                </a:solidFill>
              </a:rPr>
              <a:t> &amp; 17th March 2023</a:t>
            </a:r>
            <a:endParaRPr lang="en-GB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33" y="3355910"/>
            <a:ext cx="2950997" cy="2210400"/>
          </a:xfrm>
          <a:prstGeom prst="rect">
            <a:avLst/>
          </a:prstGeom>
        </p:spPr>
      </p:pic>
      <p:pic>
        <p:nvPicPr>
          <p:cNvPr id="1026" name="Picture 2" descr="GrinnAqu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Genetic tools 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19932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Association analysis</a:t>
            </a:r>
            <a:endParaRPr lang="en-GB" sz="1050" b="1" dirty="0"/>
          </a:p>
        </p:txBody>
      </p:sp>
      <p:pic>
        <p:nvPicPr>
          <p:cNvPr id="5" name="Chart 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6" b="-35"/>
          <a:stretch>
            <a:fillRect/>
          </a:stretch>
        </p:blipFill>
        <p:spPr bwMode="auto">
          <a:xfrm>
            <a:off x="158656" y="3114074"/>
            <a:ext cx="4832444" cy="286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12" y="3534374"/>
            <a:ext cx="6320709" cy="244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8486" y="1605528"/>
            <a:ext cx="556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The curious case of resistance to IPNV in Atlantic salmon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25" y="2775520"/>
            <a:ext cx="4072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Differences between families: genetic variation</a:t>
            </a:r>
            <a:endParaRPr lang="en-GB" sz="16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340894" y="2775520"/>
            <a:ext cx="666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GWAS &amp; Manhattan plot: regions of the genome that explain those differences</a:t>
            </a:r>
            <a:endParaRPr lang="en-GB" sz="1600" i="1" dirty="0"/>
          </a:p>
        </p:txBody>
      </p:sp>
      <p:pic>
        <p:nvPicPr>
          <p:cNvPr id="11" name="Picture 4" descr="Image result for dog famil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-5696" r="-2620" b="5696"/>
          <a:stretch/>
        </p:blipFill>
        <p:spPr bwMode="auto">
          <a:xfrm>
            <a:off x="426515" y="5133975"/>
            <a:ext cx="2804590" cy="13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g famil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00" y="5069477"/>
            <a:ext cx="2222394" cy="155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Association analysis</a:t>
            </a:r>
            <a:endParaRPr lang="en-GB" sz="1050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28" y="2519800"/>
            <a:ext cx="9036598" cy="21959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7" name="Rounded Rectangle 10"/>
          <p:cNvSpPr/>
          <p:nvPr/>
        </p:nvSpPr>
        <p:spPr>
          <a:xfrm>
            <a:off x="4476750" y="2535643"/>
            <a:ext cx="3665611" cy="86936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80835" y="2554826"/>
            <a:ext cx="34823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One single </a:t>
            </a:r>
            <a:r>
              <a:rPr kumimoji="0" lang="en-GB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“gene” </a:t>
            </a:r>
            <a:r>
              <a:rPr kumimoji="0" lang="en-GB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 the salmon genome  explains almost all the </a:t>
            </a:r>
            <a:r>
              <a:rPr kumimoji="0" lang="en-GB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variation </a:t>
            </a:r>
            <a:r>
              <a:rPr kumimoji="0" lang="en-GB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 resistance</a:t>
            </a:r>
          </a:p>
        </p:txBody>
      </p:sp>
      <p:pic>
        <p:nvPicPr>
          <p:cNvPr id="10" name="Picture 4" descr="https://ars.els-cdn.com/content/image/1-s2.0-S1874778717303483-gr2_lrg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86" t="-1998" r="-1900" b="-3135"/>
          <a:stretch/>
        </p:blipFill>
        <p:spPr bwMode="auto">
          <a:xfrm>
            <a:off x="5367846" y="3562351"/>
            <a:ext cx="6303419" cy="2749364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1" name="TextBox 10"/>
          <p:cNvSpPr txBox="1"/>
          <p:nvPr/>
        </p:nvSpPr>
        <p:spPr>
          <a:xfrm>
            <a:off x="3858486" y="1605528"/>
            <a:ext cx="556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The curious case of resistance to IPNV in Atlantic salmon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Improve selection</a:t>
            </a:r>
            <a:endParaRPr lang="en-GB" sz="105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593" y="3730783"/>
            <a:ext cx="5420836" cy="13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8718" y="3392229"/>
            <a:ext cx="321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Sea lice resistance in Atlantic salmon</a:t>
            </a:r>
            <a:endParaRPr lang="en-GB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858486" y="1605528"/>
            <a:ext cx="25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Most traits are polygenic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6386" y="3435832"/>
            <a:ext cx="3322626" cy="240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>
            <a:off x="6265815" y="4387842"/>
            <a:ext cx="1102125" cy="417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64463" y="2935874"/>
            <a:ext cx="1626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BLUP approaches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80071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27381" y="476672"/>
            <a:ext cx="11055019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438" y="569875"/>
            <a:ext cx="2290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 breeding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594" y="449376"/>
            <a:ext cx="9471183" cy="6264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0996" y="5349922"/>
            <a:ext cx="8625385" cy="12419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1625" y="1501255"/>
            <a:ext cx="8982500" cy="40147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4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27381" y="476672"/>
            <a:ext cx="11055019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438" y="569875"/>
            <a:ext cx="2290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 breeding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594" y="449376"/>
            <a:ext cx="9471183" cy="6264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0996" y="5349922"/>
            <a:ext cx="8625385" cy="12419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07388" y="333172"/>
            <a:ext cx="1984612" cy="47028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2184" y="4706714"/>
            <a:ext cx="5245457" cy="7796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1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27381" y="476672"/>
            <a:ext cx="11055019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Genetics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438" y="569875"/>
            <a:ext cx="2290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Animal breeding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594" y="449376"/>
            <a:ext cx="9471183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Genome editing</a:t>
            </a:r>
            <a:endParaRPr lang="en-GB" sz="10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58486" y="1605528"/>
            <a:ext cx="694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CRISPR/Cas9 successfully applied to salmonids, carp, tilapia, oyster, etc.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b="77059"/>
          <a:stretch/>
        </p:blipFill>
        <p:spPr>
          <a:xfrm>
            <a:off x="2734789" y="3084989"/>
            <a:ext cx="6812279" cy="16455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4316" y="4869926"/>
            <a:ext cx="7235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Knockout of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</a:rPr>
              <a:t>dnd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gene to induce sterility in salmon. Concurrent knockout of slc45a2 to produce albinos as a ‘tracer’ edit (</a:t>
            </a:r>
            <a:r>
              <a:rPr lang="en-GB" b="1" i="1" dirty="0" err="1" smtClean="0">
                <a:solidFill>
                  <a:schemeClr val="accent1">
                    <a:lumMod val="50000"/>
                  </a:schemeClr>
                </a:solidFill>
              </a:rPr>
              <a:t>Wargelius</a:t>
            </a:r>
            <a:r>
              <a:rPr lang="en-GB" b="1" i="1" dirty="0" smtClean="0">
                <a:solidFill>
                  <a:schemeClr val="accent1">
                    <a:lumMod val="50000"/>
                  </a:schemeClr>
                </a:solidFill>
              </a:rPr>
              <a:t> et al. 2016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Functional Genomics</a:t>
            </a:r>
            <a:endParaRPr lang="en-GB" sz="105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3405" b="11940"/>
          <a:stretch/>
        </p:blipFill>
        <p:spPr bwMode="auto">
          <a:xfrm>
            <a:off x="672808" y="2628900"/>
            <a:ext cx="5876132" cy="307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96" y="2493508"/>
            <a:ext cx="2519362" cy="300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150" y="2619375"/>
            <a:ext cx="1645473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00160" y="2124176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Atlantic salmon skin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Functional Genomics</a:t>
            </a:r>
            <a:endParaRPr lang="en-GB" sz="1050" b="1" dirty="0"/>
          </a:p>
        </p:txBody>
      </p:sp>
      <p:pic>
        <p:nvPicPr>
          <p:cNvPr id="8" name="Picture 2" descr="https://www.aqua-faang.eu/uploads/1/2/5/8/125827377/image_1_orig.png"/>
          <p:cNvPicPr>
            <a:picLocks noChangeAspect="1" noChangeArrowheads="1"/>
          </p:cNvPicPr>
          <p:nvPr/>
        </p:nvPicPr>
        <p:blipFill>
          <a:blip r:embed="rId3" cstate="print"/>
          <a:srcRect t="4499" b="9899"/>
          <a:stretch>
            <a:fillRect/>
          </a:stretch>
        </p:blipFill>
        <p:spPr bwMode="auto">
          <a:xfrm>
            <a:off x="3046887" y="2524933"/>
            <a:ext cx="7456013" cy="3450004"/>
          </a:xfrm>
          <a:prstGeom prst="rect">
            <a:avLst/>
          </a:prstGeom>
          <a:noFill/>
        </p:spPr>
      </p:pic>
      <p:pic>
        <p:nvPicPr>
          <p:cNvPr id="9" name="Picture 6" descr="Image result for aqua-faa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8900" y="3415259"/>
            <a:ext cx="1782938" cy="16348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44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9655" y="1513195"/>
            <a:ext cx="10918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GRINNAQUA – a Twinning Network funded by the EU Horizon </a:t>
            </a:r>
            <a:r>
              <a:rPr lang="en-GB" sz="2400" b="1" dirty="0" err="1" smtClean="0"/>
              <a:t>Widera</a:t>
            </a:r>
            <a:r>
              <a:rPr lang="en-GB" sz="2400" b="1" dirty="0" smtClean="0"/>
              <a:t> programme </a:t>
            </a:r>
            <a:endParaRPr lang="en-GB" sz="1050" b="1" dirty="0"/>
          </a:p>
        </p:txBody>
      </p:sp>
      <p:pic>
        <p:nvPicPr>
          <p:cNvPr id="29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2" y="2585833"/>
            <a:ext cx="3305175" cy="2038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429" y="4624183"/>
            <a:ext cx="32385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708" y="4290808"/>
            <a:ext cx="3352800" cy="253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3806" y="2357233"/>
            <a:ext cx="36290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9655" y="1513195"/>
            <a:ext cx="10918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Workshop – Increasing researcher’s skills on the use of omics tools</a:t>
            </a:r>
            <a:endParaRPr lang="en-GB" sz="1050" b="1" dirty="0"/>
          </a:p>
        </p:txBody>
      </p:sp>
      <p:pic>
        <p:nvPicPr>
          <p:cNvPr id="29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74" y="2187124"/>
            <a:ext cx="4121055" cy="4461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480" y="2187124"/>
            <a:ext cx="4447550" cy="33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9655" y="1513195"/>
            <a:ext cx="10918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Workshop – Increasing researcher’s skills on the use of omics tools</a:t>
            </a:r>
            <a:endParaRPr lang="en-GB" sz="1050" b="1" dirty="0"/>
          </a:p>
        </p:txBody>
      </p:sp>
      <p:pic>
        <p:nvPicPr>
          <p:cNvPr id="29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9888"/>
          <a:stretch/>
        </p:blipFill>
        <p:spPr>
          <a:xfrm>
            <a:off x="539655" y="2487286"/>
            <a:ext cx="5319713" cy="33045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640"/>
          <a:stretch/>
        </p:blipFill>
        <p:spPr>
          <a:xfrm>
            <a:off x="6256817" y="2676525"/>
            <a:ext cx="5310218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Roslin aquaculture - An </a:t>
            </a:r>
            <a:r>
              <a:rPr lang="en-GB" sz="2400" b="1" dirty="0"/>
              <a:t>expanding team focussing on Aquaculture Genetics &amp; Health</a:t>
            </a:r>
            <a:endParaRPr lang="en-GB" sz="1050" b="1" dirty="0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BE39F68-EC9F-BBE2-D4EF-E64D07216B01}"/>
              </a:ext>
            </a:extLst>
          </p:cNvPr>
          <p:cNvGrpSpPr/>
          <p:nvPr/>
        </p:nvGrpSpPr>
        <p:grpSpPr>
          <a:xfrm>
            <a:off x="526028" y="2756176"/>
            <a:ext cx="4466624" cy="2095067"/>
            <a:chOff x="776500" y="2311175"/>
            <a:chExt cx="4466624" cy="2095067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D48548F-0D70-F957-674E-FE4BD10BD1D2}"/>
                </a:ext>
              </a:extLst>
            </p:cNvPr>
            <p:cNvSpPr txBox="1"/>
            <p:nvPr/>
          </p:nvSpPr>
          <p:spPr>
            <a:xfrm>
              <a:off x="782031" y="2330755"/>
              <a:ext cx="44610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Bef>
                  <a:spcPts val="576"/>
                </a:spcBef>
              </a:pPr>
              <a:r>
                <a:rPr lang="en-GB" b="1" dirty="0">
                  <a:solidFill>
                    <a:schemeClr val="accent1">
                      <a:lumMod val="50000"/>
                    </a:schemeClr>
                  </a:solidFill>
                </a:rPr>
                <a:t>G</a:t>
              </a:r>
              <a:r>
                <a:rPr lang="en-GB" sz="1800" b="1" dirty="0">
                  <a:solidFill>
                    <a:schemeClr val="accent1">
                      <a:lumMod val="50000"/>
                    </a:schemeClr>
                  </a:solidFill>
                </a:rPr>
                <a:t>roup leaders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7B7240D-1D1D-9704-7D07-EB0CDAEBF6C1}"/>
                </a:ext>
              </a:extLst>
            </p:cNvPr>
            <p:cNvSpPr txBox="1"/>
            <p:nvPr/>
          </p:nvSpPr>
          <p:spPr>
            <a:xfrm>
              <a:off x="785392" y="2886852"/>
              <a:ext cx="3811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Bef>
                  <a:spcPts val="576"/>
                </a:spcBef>
              </a:pPr>
              <a:r>
                <a:rPr lang="en-GB" b="1" dirty="0">
                  <a:solidFill>
                    <a:schemeClr val="accent1">
                      <a:lumMod val="50000"/>
                    </a:schemeClr>
                  </a:solidFill>
                </a:rPr>
                <a:t>Postdoctoral research fellows</a:t>
              </a:r>
              <a:endParaRPr lang="en-GB" sz="1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8202FCB-6240-8B78-9B9A-EDAAF9A546FC}"/>
                </a:ext>
              </a:extLst>
            </p:cNvPr>
            <p:cNvSpPr txBox="1"/>
            <p:nvPr/>
          </p:nvSpPr>
          <p:spPr>
            <a:xfrm>
              <a:off x="782031" y="3456510"/>
              <a:ext cx="2677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Bef>
                  <a:spcPts val="576"/>
                </a:spcBef>
              </a:pPr>
              <a:r>
                <a:rPr lang="en-GB" b="1" dirty="0">
                  <a:solidFill>
                    <a:schemeClr val="accent1">
                      <a:lumMod val="50000"/>
                    </a:schemeClr>
                  </a:solidFill>
                </a:rPr>
                <a:t>PhD students</a:t>
              </a:r>
              <a:endParaRPr lang="en-GB" sz="1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9BF23AC6-F722-F394-5FB4-2C6D072EC333}"/>
                </a:ext>
              </a:extLst>
            </p:cNvPr>
            <p:cNvSpPr txBox="1"/>
            <p:nvPr/>
          </p:nvSpPr>
          <p:spPr>
            <a:xfrm>
              <a:off x="776500" y="4035474"/>
              <a:ext cx="2312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Bef>
                  <a:spcPts val="576"/>
                </a:spcBef>
              </a:pPr>
              <a:r>
                <a:rPr lang="en-GB" b="1" dirty="0">
                  <a:solidFill>
                    <a:schemeClr val="accent1">
                      <a:lumMod val="50000"/>
                    </a:schemeClr>
                  </a:solidFill>
                </a:rPr>
                <a:t>Visitors in 2022</a:t>
              </a:r>
              <a:endParaRPr lang="en-GB" sz="1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0" name="Google Shape;9392;p104">
              <a:extLst>
                <a:ext uri="{FF2B5EF4-FFF2-40B4-BE49-F238E27FC236}">
                  <a16:creationId xmlns:a16="http://schemas.microsoft.com/office/drawing/2014/main" id="{AA854DA6-5229-0535-16EE-633CE8DE0EBD}"/>
                </a:ext>
              </a:extLst>
            </p:cNvPr>
            <p:cNvGrpSpPr/>
            <p:nvPr/>
          </p:nvGrpSpPr>
          <p:grpSpPr>
            <a:xfrm rot="5400000">
              <a:off x="-33081" y="3126288"/>
              <a:ext cx="2088999" cy="458774"/>
              <a:chOff x="998425" y="1182125"/>
              <a:chExt cx="1065400" cy="199500"/>
            </a:xfrm>
          </p:grpSpPr>
          <p:sp>
            <p:nvSpPr>
              <p:cNvPr id="11" name="Google Shape;9393;p104">
                <a:extLst>
                  <a:ext uri="{FF2B5EF4-FFF2-40B4-BE49-F238E27FC236}">
                    <a16:creationId xmlns:a16="http://schemas.microsoft.com/office/drawing/2014/main" id="{0347C272-72AF-D5DB-1DE0-C62FB8A7E300}"/>
                  </a:ext>
                </a:extLst>
              </p:cNvPr>
              <p:cNvSpPr/>
              <p:nvPr/>
            </p:nvSpPr>
            <p:spPr>
              <a:xfrm>
                <a:off x="998425" y="1182125"/>
                <a:ext cx="1065400" cy="199500"/>
              </a:xfrm>
              <a:custGeom>
                <a:avLst/>
                <a:gdLst/>
                <a:ahLst/>
                <a:cxnLst/>
                <a:rect l="l" t="t" r="r" b="b"/>
                <a:pathLst>
                  <a:path w="42616" h="7980" extrusionOk="0">
                    <a:moveTo>
                      <a:pt x="4324" y="1"/>
                    </a:moveTo>
                    <a:cubicBezTo>
                      <a:pt x="3159" y="1"/>
                      <a:pt x="1997" y="512"/>
                      <a:pt x="1246" y="1424"/>
                    </a:cubicBezTo>
                    <a:cubicBezTo>
                      <a:pt x="180" y="2720"/>
                      <a:pt x="1" y="4577"/>
                      <a:pt x="867" y="6031"/>
                    </a:cubicBezTo>
                    <a:cubicBezTo>
                      <a:pt x="1600" y="7262"/>
                      <a:pt x="2935" y="7980"/>
                      <a:pt x="4331" y="7980"/>
                    </a:cubicBezTo>
                    <a:cubicBezTo>
                      <a:pt x="4576" y="7980"/>
                      <a:pt x="4822" y="7958"/>
                      <a:pt x="5067" y="7913"/>
                    </a:cubicBezTo>
                    <a:cubicBezTo>
                      <a:pt x="6219" y="7700"/>
                      <a:pt x="7170" y="6971"/>
                      <a:pt x="7733" y="6006"/>
                    </a:cubicBezTo>
                    <a:cubicBezTo>
                      <a:pt x="8105" y="5370"/>
                      <a:pt x="8773" y="4970"/>
                      <a:pt x="9508" y="4970"/>
                    </a:cubicBezTo>
                    <a:lnTo>
                      <a:pt x="10488" y="4970"/>
                    </a:lnTo>
                    <a:cubicBezTo>
                      <a:pt x="11237" y="4970"/>
                      <a:pt x="11919" y="5376"/>
                      <a:pt x="12300" y="6020"/>
                    </a:cubicBezTo>
                    <a:lnTo>
                      <a:pt x="12307" y="6031"/>
                    </a:lnTo>
                    <a:cubicBezTo>
                      <a:pt x="13039" y="7262"/>
                      <a:pt x="14375" y="7980"/>
                      <a:pt x="15771" y="7980"/>
                    </a:cubicBezTo>
                    <a:cubicBezTo>
                      <a:pt x="16016" y="7980"/>
                      <a:pt x="16262" y="7958"/>
                      <a:pt x="16507" y="7913"/>
                    </a:cubicBezTo>
                    <a:cubicBezTo>
                      <a:pt x="17658" y="7700"/>
                      <a:pt x="18610" y="6971"/>
                      <a:pt x="19173" y="6006"/>
                    </a:cubicBezTo>
                    <a:cubicBezTo>
                      <a:pt x="19545" y="5370"/>
                      <a:pt x="20213" y="4970"/>
                      <a:pt x="20946" y="4970"/>
                    </a:cubicBezTo>
                    <a:lnTo>
                      <a:pt x="21928" y="4970"/>
                    </a:lnTo>
                    <a:cubicBezTo>
                      <a:pt x="22677" y="4970"/>
                      <a:pt x="23359" y="5376"/>
                      <a:pt x="23740" y="6020"/>
                    </a:cubicBezTo>
                    <a:lnTo>
                      <a:pt x="23747" y="6031"/>
                    </a:lnTo>
                    <a:cubicBezTo>
                      <a:pt x="24479" y="7262"/>
                      <a:pt x="25815" y="7980"/>
                      <a:pt x="27210" y="7980"/>
                    </a:cubicBezTo>
                    <a:cubicBezTo>
                      <a:pt x="27454" y="7980"/>
                      <a:pt x="27700" y="7958"/>
                      <a:pt x="27945" y="7913"/>
                    </a:cubicBezTo>
                    <a:cubicBezTo>
                      <a:pt x="29098" y="7700"/>
                      <a:pt x="30048" y="6971"/>
                      <a:pt x="30613" y="6006"/>
                    </a:cubicBezTo>
                    <a:cubicBezTo>
                      <a:pt x="30985" y="5370"/>
                      <a:pt x="31652" y="4970"/>
                      <a:pt x="32388" y="4970"/>
                    </a:cubicBezTo>
                    <a:lnTo>
                      <a:pt x="33368" y="4970"/>
                    </a:lnTo>
                    <a:cubicBezTo>
                      <a:pt x="34117" y="4970"/>
                      <a:pt x="34799" y="5376"/>
                      <a:pt x="35180" y="6020"/>
                    </a:cubicBezTo>
                    <a:lnTo>
                      <a:pt x="35187" y="6031"/>
                    </a:lnTo>
                    <a:cubicBezTo>
                      <a:pt x="35920" y="7262"/>
                      <a:pt x="37255" y="7980"/>
                      <a:pt x="38651" y="7980"/>
                    </a:cubicBezTo>
                    <a:cubicBezTo>
                      <a:pt x="38896" y="7980"/>
                      <a:pt x="39142" y="7958"/>
                      <a:pt x="39387" y="7913"/>
                    </a:cubicBezTo>
                    <a:cubicBezTo>
                      <a:pt x="41256" y="7567"/>
                      <a:pt x="42594" y="5866"/>
                      <a:pt x="42615" y="3993"/>
                    </a:cubicBezTo>
                    <a:cubicBezTo>
                      <a:pt x="42599" y="2323"/>
                      <a:pt x="41557" y="833"/>
                      <a:pt x="39994" y="246"/>
                    </a:cubicBezTo>
                    <a:cubicBezTo>
                      <a:pt x="39559" y="81"/>
                      <a:pt x="39100" y="2"/>
                      <a:pt x="38642" y="2"/>
                    </a:cubicBezTo>
                    <a:cubicBezTo>
                      <a:pt x="37477" y="2"/>
                      <a:pt x="36315" y="513"/>
                      <a:pt x="35565" y="1426"/>
                    </a:cubicBezTo>
                    <a:cubicBezTo>
                      <a:pt x="35428" y="1592"/>
                      <a:pt x="35304" y="1770"/>
                      <a:pt x="35195" y="1957"/>
                    </a:cubicBezTo>
                    <a:cubicBezTo>
                      <a:pt x="34817" y="2606"/>
                      <a:pt x="34133" y="3018"/>
                      <a:pt x="33382" y="3018"/>
                    </a:cubicBezTo>
                    <a:lnTo>
                      <a:pt x="32420" y="3018"/>
                    </a:lnTo>
                    <a:cubicBezTo>
                      <a:pt x="31683" y="3018"/>
                      <a:pt x="30996" y="2632"/>
                      <a:pt x="30624" y="1994"/>
                    </a:cubicBezTo>
                    <a:cubicBezTo>
                      <a:pt x="30157" y="1190"/>
                      <a:pt x="29425" y="572"/>
                      <a:pt x="28556" y="244"/>
                    </a:cubicBezTo>
                    <a:cubicBezTo>
                      <a:pt x="28121" y="80"/>
                      <a:pt x="27663" y="1"/>
                      <a:pt x="27205" y="1"/>
                    </a:cubicBezTo>
                    <a:cubicBezTo>
                      <a:pt x="26039" y="1"/>
                      <a:pt x="24877" y="513"/>
                      <a:pt x="24125" y="1426"/>
                    </a:cubicBezTo>
                    <a:cubicBezTo>
                      <a:pt x="23989" y="1592"/>
                      <a:pt x="23865" y="1770"/>
                      <a:pt x="23755" y="1957"/>
                    </a:cubicBezTo>
                    <a:cubicBezTo>
                      <a:pt x="23377" y="2606"/>
                      <a:pt x="22695" y="3018"/>
                      <a:pt x="21944" y="3018"/>
                    </a:cubicBezTo>
                    <a:lnTo>
                      <a:pt x="20981" y="3018"/>
                    </a:lnTo>
                    <a:cubicBezTo>
                      <a:pt x="20243" y="3018"/>
                      <a:pt x="19556" y="2632"/>
                      <a:pt x="19185" y="1994"/>
                    </a:cubicBezTo>
                    <a:cubicBezTo>
                      <a:pt x="18717" y="1190"/>
                      <a:pt x="17987" y="572"/>
                      <a:pt x="17116" y="244"/>
                    </a:cubicBezTo>
                    <a:cubicBezTo>
                      <a:pt x="16681" y="80"/>
                      <a:pt x="16223" y="1"/>
                      <a:pt x="15766" y="1"/>
                    </a:cubicBezTo>
                    <a:cubicBezTo>
                      <a:pt x="14600" y="1"/>
                      <a:pt x="13437" y="513"/>
                      <a:pt x="12686" y="1426"/>
                    </a:cubicBezTo>
                    <a:cubicBezTo>
                      <a:pt x="12549" y="1592"/>
                      <a:pt x="12425" y="1770"/>
                      <a:pt x="12316" y="1957"/>
                    </a:cubicBezTo>
                    <a:cubicBezTo>
                      <a:pt x="11937" y="2606"/>
                      <a:pt x="11255" y="3016"/>
                      <a:pt x="10504" y="3016"/>
                    </a:cubicBezTo>
                    <a:lnTo>
                      <a:pt x="9541" y="3016"/>
                    </a:lnTo>
                    <a:cubicBezTo>
                      <a:pt x="8805" y="3016"/>
                      <a:pt x="8116" y="2632"/>
                      <a:pt x="7745" y="1994"/>
                    </a:cubicBezTo>
                    <a:cubicBezTo>
                      <a:pt x="7277" y="1190"/>
                      <a:pt x="6547" y="572"/>
                      <a:pt x="5676" y="244"/>
                    </a:cubicBezTo>
                    <a:cubicBezTo>
                      <a:pt x="5241" y="80"/>
                      <a:pt x="4782" y="1"/>
                      <a:pt x="432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Google Shape;9394;p104">
                <a:extLst>
                  <a:ext uri="{FF2B5EF4-FFF2-40B4-BE49-F238E27FC236}">
                    <a16:creationId xmlns:a16="http://schemas.microsoft.com/office/drawing/2014/main" id="{A732B5A3-D8F3-FC49-2F6E-A7750B0A2495}"/>
                  </a:ext>
                </a:extLst>
              </p:cNvPr>
              <p:cNvSpPr/>
              <p:nvPr/>
            </p:nvSpPr>
            <p:spPr>
              <a:xfrm>
                <a:off x="1017250" y="1193175"/>
                <a:ext cx="177475" cy="177500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100" extrusionOk="0">
                    <a:moveTo>
                      <a:pt x="3550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50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Google Shape;9395;p104">
                <a:extLst>
                  <a:ext uri="{FF2B5EF4-FFF2-40B4-BE49-F238E27FC236}">
                    <a16:creationId xmlns:a16="http://schemas.microsoft.com/office/drawing/2014/main" id="{23E173C5-E875-226B-B1F7-8412FD6EF45A}"/>
                  </a:ext>
                </a:extLst>
              </p:cNvPr>
              <p:cNvSpPr/>
              <p:nvPr/>
            </p:nvSpPr>
            <p:spPr>
              <a:xfrm>
                <a:off x="1303250" y="1193175"/>
                <a:ext cx="177475" cy="177500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100" extrusionOk="0">
                    <a:moveTo>
                      <a:pt x="3550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50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Google Shape;9396;p104">
                <a:extLst>
                  <a:ext uri="{FF2B5EF4-FFF2-40B4-BE49-F238E27FC236}">
                    <a16:creationId xmlns:a16="http://schemas.microsoft.com/office/drawing/2014/main" id="{BEE1BFD6-F7D9-739E-72E8-BC7BA0147733}"/>
                  </a:ext>
                </a:extLst>
              </p:cNvPr>
              <p:cNvSpPr/>
              <p:nvPr/>
            </p:nvSpPr>
            <p:spPr>
              <a:xfrm>
                <a:off x="1589250" y="1193175"/>
                <a:ext cx="177475" cy="177500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100" extrusionOk="0">
                    <a:moveTo>
                      <a:pt x="3549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49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Google Shape;9397;p104">
                <a:extLst>
                  <a:ext uri="{FF2B5EF4-FFF2-40B4-BE49-F238E27FC236}">
                    <a16:creationId xmlns:a16="http://schemas.microsoft.com/office/drawing/2014/main" id="{C8A92DFC-AC1D-A179-AE44-0236CED0ED36}"/>
                  </a:ext>
                </a:extLst>
              </p:cNvPr>
              <p:cNvSpPr/>
              <p:nvPr/>
            </p:nvSpPr>
            <p:spPr>
              <a:xfrm>
                <a:off x="1875200" y="1193175"/>
                <a:ext cx="177525" cy="177500"/>
              </a:xfrm>
              <a:custGeom>
                <a:avLst/>
                <a:gdLst/>
                <a:ahLst/>
                <a:cxnLst/>
                <a:rect l="l" t="t" r="r" b="b"/>
                <a:pathLst>
                  <a:path w="7101" h="7100" extrusionOk="0">
                    <a:moveTo>
                      <a:pt x="3551" y="1"/>
                    </a:moveTo>
                    <a:cubicBezTo>
                      <a:pt x="1590" y="1"/>
                      <a:pt x="0" y="1589"/>
                      <a:pt x="0" y="3551"/>
                    </a:cubicBezTo>
                    <a:cubicBezTo>
                      <a:pt x="0" y="5511"/>
                      <a:pt x="1590" y="7099"/>
                      <a:pt x="3551" y="7099"/>
                    </a:cubicBezTo>
                    <a:cubicBezTo>
                      <a:pt x="5511" y="7099"/>
                      <a:pt x="7101" y="5511"/>
                      <a:pt x="7101" y="3551"/>
                    </a:cubicBezTo>
                    <a:cubicBezTo>
                      <a:pt x="7101" y="1589"/>
                      <a:pt x="5511" y="1"/>
                      <a:pt x="355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C76AEF8-4900-0D45-C7C2-6FA9193CF42B}"/>
                </a:ext>
              </a:extLst>
            </p:cNvPr>
            <p:cNvSpPr txBox="1"/>
            <p:nvPr/>
          </p:nvSpPr>
          <p:spPr>
            <a:xfrm>
              <a:off x="852508" y="231652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3A43241-5070-71A5-9204-B6011F797BA7}"/>
                </a:ext>
              </a:extLst>
            </p:cNvPr>
            <p:cNvSpPr txBox="1"/>
            <p:nvPr/>
          </p:nvSpPr>
          <p:spPr>
            <a:xfrm>
              <a:off x="790923" y="287764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solidFill>
                    <a:schemeClr val="tx2"/>
                  </a:solidFill>
                </a:rPr>
                <a:t>14</a:t>
              </a:r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07D914C-3205-5957-06D6-7037F7C36CC9}"/>
                </a:ext>
              </a:extLst>
            </p:cNvPr>
            <p:cNvSpPr txBox="1"/>
            <p:nvPr/>
          </p:nvSpPr>
          <p:spPr>
            <a:xfrm>
              <a:off x="790923" y="343875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solidFill>
                    <a:schemeClr val="tx2"/>
                  </a:solidFill>
                </a:rPr>
                <a:t>15</a:t>
              </a:r>
              <a:endParaRPr lang="en-GB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803DFD0-E475-06E3-3638-24D594809D71}"/>
                </a:ext>
              </a:extLst>
            </p:cNvPr>
            <p:cNvSpPr txBox="1"/>
            <p:nvPr/>
          </p:nvSpPr>
          <p:spPr>
            <a:xfrm>
              <a:off x="782971" y="400613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smtClean="0">
                  <a:solidFill>
                    <a:schemeClr val="tx2"/>
                  </a:solidFill>
                </a:rPr>
                <a:t>12</a:t>
              </a:r>
              <a:endParaRPr lang="en-GB" sz="20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43" name="Picture 2" descr="Image result for sea bass europea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DF8"/>
              </a:clrFrom>
              <a:clrTo>
                <a:srgbClr val="FCFD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49" y="5918080"/>
            <a:ext cx="1652391" cy="61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Image result for common car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731" y="5887697"/>
            <a:ext cx="1379623" cy="67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0" descr="Image result for pacific oy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04" y="5850758"/>
            <a:ext cx="692849" cy="7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 descr="Tilapia | alimentariu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7844"/>
          <a:stretch/>
        </p:blipFill>
        <p:spPr bwMode="auto">
          <a:xfrm flipH="1">
            <a:off x="4014573" y="5846632"/>
            <a:ext cx="1260908" cy="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13644" t="10583" r="14878"/>
          <a:stretch/>
        </p:blipFill>
        <p:spPr>
          <a:xfrm>
            <a:off x="11108266" y="5908944"/>
            <a:ext cx="1007533" cy="705814"/>
          </a:xfrm>
          <a:prstGeom prst="rect">
            <a:avLst/>
          </a:prstGeom>
        </p:spPr>
      </p:pic>
      <p:pic>
        <p:nvPicPr>
          <p:cNvPr id="49" name="Picture 6" descr="IGNORANT FACTORS ABOUT LITOPENAEUS VANNAMEI - SSAF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12682" r="4110"/>
          <a:stretch/>
        </p:blipFill>
        <p:spPr bwMode="auto">
          <a:xfrm>
            <a:off x="7987719" y="5846632"/>
            <a:ext cx="1200647" cy="7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Fishes: Salmoniformes Salmonidae - Carpione Del Garda (Salmo Carpio)'  Giclee Print | AllPosters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4" y="5851694"/>
            <a:ext cx="2083063" cy="6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779" y="5874684"/>
            <a:ext cx="979354" cy="700775"/>
          </a:xfrm>
          <a:prstGeom prst="rect">
            <a:avLst/>
          </a:prstGeom>
        </p:spPr>
      </p:pic>
      <p:pic>
        <p:nvPicPr>
          <p:cNvPr id="23" name="Picture 2" descr="Turbot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79" y="5761205"/>
            <a:ext cx="1733569" cy="9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7719" y="3271000"/>
            <a:ext cx="3892011" cy="2238543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7" y="2362658"/>
            <a:ext cx="3557324" cy="222353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" descr="GrinnAqu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85662" y="966074"/>
            <a:ext cx="4617956" cy="3780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Open Sans Extrabold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19569" y="6198784"/>
            <a:ext cx="3226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(Arrows denote time of first known breeding programmes)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785662" y="230904"/>
            <a:ext cx="4617956" cy="3780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Open Sans"/>
              <a:ea typeface="+mj-ea"/>
              <a:cs typeface="+mj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782" y="415535"/>
            <a:ext cx="4559095" cy="5598618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8847" y="870843"/>
            <a:ext cx="6740593" cy="339447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Domestication of aquaculture species is recent and ongoing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Huge potential for genetic improvement diverse species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Major but under recognised role in sustainable expansion 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Aquaculture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will soon undergo a genetics revolution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Uptake of selective breeding and biotechnologies </a:t>
            </a:r>
          </a:p>
          <a:p>
            <a:pPr marL="600075" marR="0" lvl="1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Enabled by data-driven genomics and phenotyping </a:t>
            </a:r>
          </a:p>
          <a:p>
            <a:pPr marL="142875" marR="0" lvl="0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142875" marR="0" lvl="0" indent="-2571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Newly</a:t>
            </a:r>
            <a:r>
              <a:rPr kumimoji="0" lang="en-GB" sz="20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 farmed s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 charset="0"/>
              </a:rPr>
              <a:t>pecies benefit from sharing of technology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557213" marR="0" lvl="1" indent="-214313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endParaRPr kumimoji="0" lang="en-GB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076" y="4048664"/>
            <a:ext cx="2390172" cy="26117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47" y="4169776"/>
            <a:ext cx="4242910" cy="1868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974" y="6130117"/>
            <a:ext cx="34186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Houston et al (2020), Nature Reviews Genetics, 21:389-409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8847" y="164753"/>
            <a:ext cx="7620000" cy="706090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Genetics in Aquaculture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5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26" y="2817150"/>
            <a:ext cx="3596758" cy="1399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9511" y="4964456"/>
            <a:ext cx="772529" cy="590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540060" y="5593942"/>
            <a:ext cx="1275716" cy="395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583011">
            <a:off x="8872490" y="5768272"/>
            <a:ext cx="139851" cy="376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583011">
            <a:off x="9078691" y="5792733"/>
            <a:ext cx="139851" cy="3765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583011">
            <a:off x="9306514" y="5763258"/>
            <a:ext cx="139851" cy="3765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75135" y="6066790"/>
            <a:ext cx="702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i="1" dirty="0" smtClean="0"/>
              <a:t>susceptible</a:t>
            </a:r>
            <a:endParaRPr lang="en-GB" sz="900" i="1" dirty="0"/>
          </a:p>
        </p:txBody>
      </p:sp>
      <p:sp>
        <p:nvSpPr>
          <p:cNvPr id="19" name="Right Arrow 18"/>
          <p:cNvSpPr/>
          <p:nvPr/>
        </p:nvSpPr>
        <p:spPr>
          <a:xfrm>
            <a:off x="9898456" y="5766212"/>
            <a:ext cx="432852" cy="141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499625" y="5639290"/>
            <a:ext cx="1275716" cy="3953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79045" y="60667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i="1" dirty="0" smtClean="0"/>
              <a:t>Resistant</a:t>
            </a:r>
            <a:endParaRPr lang="en-GB" sz="900" i="1" dirty="0"/>
          </a:p>
        </p:txBody>
      </p:sp>
      <p:pic>
        <p:nvPicPr>
          <p:cNvPr id="4098" name="Picture 2" descr="https://www.biorxiv.org/content/biorxiv/early/2020/09/25/2020.09.25.313494/F3.large.jpg?width=800&amp;height=600&amp;carousel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1" y="2534984"/>
            <a:ext cx="1969159" cy="19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8747" y="2096238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Genome assemblies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2510986" y="4426247"/>
            <a:ext cx="144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Genetic tools</a:t>
            </a:r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656" y="4882663"/>
            <a:ext cx="1889044" cy="141495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16130" y="2116186"/>
            <a:ext cx="2143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Association analyses</a:t>
            </a:r>
            <a:endParaRPr lang="en-GB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32095" y="4882663"/>
            <a:ext cx="2696991" cy="195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5683869" y="4426247"/>
            <a:ext cx="189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Improve selection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8192970" y="2176413"/>
            <a:ext cx="213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Functional genomics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9255692" y="4464240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Genome editing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b="15360"/>
          <a:stretch/>
        </p:blipFill>
        <p:spPr>
          <a:xfrm>
            <a:off x="8201499" y="2522932"/>
            <a:ext cx="2259478" cy="1652394"/>
          </a:xfrm>
          <a:prstGeom prst="rect">
            <a:avLst/>
          </a:prstGeom>
        </p:spPr>
      </p:pic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Full spectrum of genetic and genomics research</a:t>
            </a:r>
            <a:endParaRPr lang="en-GB" sz="1050" b="1" dirty="0"/>
          </a:p>
        </p:txBody>
      </p:sp>
      <p:sp>
        <p:nvSpPr>
          <p:cNvPr id="3" name="Rectangular Callout 2"/>
          <p:cNvSpPr/>
          <p:nvPr/>
        </p:nvSpPr>
        <p:spPr>
          <a:xfrm>
            <a:off x="5683869" y="264648"/>
            <a:ext cx="2427589" cy="234795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Tim: Association and selection could be merged to make room for something else if you want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54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Genome assemblies</a:t>
            </a:r>
            <a:endParaRPr lang="en-GB" sz="10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24075" y="2266950"/>
            <a:ext cx="385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about oyster or mussel genome?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7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9655" y="1513195"/>
            <a:ext cx="11452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6"/>
              </a:spcBef>
            </a:pPr>
            <a:r>
              <a:rPr lang="en-GB" sz="2400" b="1" dirty="0" smtClean="0"/>
              <a:t>Genetic tools </a:t>
            </a:r>
            <a:endParaRPr lang="en-GB" sz="1050" b="1" dirty="0"/>
          </a:p>
        </p:txBody>
      </p:sp>
      <p:pic>
        <p:nvPicPr>
          <p:cNvPr id="5" name="Picture 2" descr="Image result for affy axiom snp array">
            <a:extLst>
              <a:ext uri="{FF2B5EF4-FFF2-40B4-BE49-F238E27FC236}">
                <a16:creationId xmlns:a16="http://schemas.microsoft.com/office/drawing/2014/main" id="{599D1D47-71A1-4B6C-84D7-51A528DBA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5529" y="1513195"/>
            <a:ext cx="1892555" cy="28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7875" y="2595526"/>
            <a:ext cx="863581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Species sampling plan developed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collaboration with 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Qatari scientists and MME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Safi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Siganus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canaliculatus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Hamour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Epinephelus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coloide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Spotted yellowfin seabream (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Acanthopagrus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sheim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Pearl oyster (</a:t>
            </a:r>
            <a:r>
              <a:rPr lang="en-US" sz="16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Pinctada imbricate radiata)</a:t>
            </a:r>
            <a:endParaRPr lang="en-US" sz="1600" i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https://upload.wikimedia.org/wikipedia/commons/thumb/c/c1/Acanthopagrus_latus_01.jpg/1280px-Acanthopagrus_latus_01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0989" y="4741148"/>
            <a:ext cx="2353586" cy="114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e novo transcriptome assembly of the Qatari pearl oyster Pinctada  imbricata radiata - ScienceDirec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36413" y="4716791"/>
            <a:ext cx="907371" cy="11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G-20220919-WA0228"/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2649" y="4722511"/>
            <a:ext cx="3408456" cy="117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MG-20220919-WA0021"/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1151" y="4735796"/>
            <a:ext cx="3048000" cy="1152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ular Callout 10"/>
          <p:cNvSpPr/>
          <p:nvPr/>
        </p:nvSpPr>
        <p:spPr>
          <a:xfrm>
            <a:off x="3838226" y="374263"/>
            <a:ext cx="2427589" cy="171021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Tim: Qatari project?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Otherwise oysters or tilapia</a:t>
            </a:r>
          </a:p>
        </p:txBody>
      </p:sp>
    </p:spTree>
    <p:extLst>
      <p:ext uri="{BB962C8B-B14F-4D97-AF65-F5344CB8AC3E}">
        <p14:creationId xmlns:p14="http://schemas.microsoft.com/office/powerpoint/2010/main" val="25463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Elogo">
  <a:themeElements>
    <a:clrScheme name="UOE monochrome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E monochrome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E monochrome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E monochrome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E monochrome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E monochrome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E monochrome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E monochrome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524EAF67B0A42BAC0017202052094" ma:contentTypeVersion="5" ma:contentTypeDescription="Create a new document." ma:contentTypeScope="" ma:versionID="3d0f9796777324a16f3593f4e4efadeb">
  <xsd:schema xmlns:xsd="http://www.w3.org/2001/XMLSchema" xmlns:xs="http://www.w3.org/2001/XMLSchema" xmlns:p="http://schemas.microsoft.com/office/2006/metadata/properties" xmlns:ns3="72547d64-87b3-48ac-ac39-bbcd68f94795" xmlns:ns4="05011ad1-e236-4218-95c9-97e5711e0726" targetNamespace="http://schemas.microsoft.com/office/2006/metadata/properties" ma:root="true" ma:fieldsID="10b1e6c56c4efae4b425d347bd4a5f7b" ns3:_="" ns4:_="">
    <xsd:import namespace="72547d64-87b3-48ac-ac39-bbcd68f94795"/>
    <xsd:import namespace="05011ad1-e236-4218-95c9-97e5711e07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547d64-87b3-48ac-ac39-bbcd68f947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011ad1-e236-4218-95c9-97e5711e072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3A6B-B967-49FF-8465-B0422EAC23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6EBD55-2066-432C-8B93-F5965ADCD7FC}">
  <ds:schemaRefs>
    <ds:schemaRef ds:uri="http://purl.org/dc/terms/"/>
    <ds:schemaRef ds:uri="72547d64-87b3-48ac-ac39-bbcd68f94795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5011ad1-e236-4218-95c9-97e5711e072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68F2CBB-091B-43E2-8033-E2F1370CF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547d64-87b3-48ac-ac39-bbcd68f94795"/>
    <ds:schemaRef ds:uri="05011ad1-e236-4218-95c9-97e5711e0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7687</TotalTime>
  <Words>375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ＭＳ Ｐゴシック</vt:lpstr>
      <vt:lpstr>Adobe Fan Heiti Std B</vt:lpstr>
      <vt:lpstr>Arial</vt:lpstr>
      <vt:lpstr>Calibri</vt:lpstr>
      <vt:lpstr>Calibri Light</vt:lpstr>
      <vt:lpstr>Century Gothic</vt:lpstr>
      <vt:lpstr>M Perpetua</vt:lpstr>
      <vt:lpstr>Open Sans</vt:lpstr>
      <vt:lpstr>Open Sans Extrabold</vt:lpstr>
      <vt:lpstr>Symbol</vt:lpstr>
      <vt:lpstr>Times New Roman</vt:lpstr>
      <vt:lpstr>UoElogo</vt:lpstr>
      <vt:lpstr>Office Theme</vt:lpstr>
      <vt:lpstr>GRINNAQUA – GENOMICS WORKSHOP</vt:lpstr>
      <vt:lpstr>PowerPoint Presentation</vt:lpstr>
      <vt:lpstr>PowerPoint Presentation</vt:lpstr>
      <vt:lpstr>PowerPoint Presentation</vt:lpstr>
      <vt:lpstr>PowerPoint Presentation</vt:lpstr>
      <vt:lpstr>Genetics in Aquaculture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 2021</dc:title>
  <dc:creator>BRADY Charlotte</dc:creator>
  <cp:lastModifiedBy>Diego Robledo</cp:lastModifiedBy>
  <cp:revision>406</cp:revision>
  <dcterms:created xsi:type="dcterms:W3CDTF">2018-10-12T15:36:03Z</dcterms:created>
  <dcterms:modified xsi:type="dcterms:W3CDTF">2023-03-11T09:48:14Z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0x010100893524EAF67B0A42BAC0017202052094</vt:lpwstr>
  </property>
</Properties>
</file>